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rimo" panose="020B0604020202020204" charset="0"/>
      <p:regular r:id="rId21"/>
    </p:embeddedFont>
    <p:embeddedFont>
      <p:font typeface="Outfit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68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4CE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4CE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993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HR ANALYTICS: EMPLOYEE PROMOTION PREDICTION 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36840" y="3457099"/>
            <a:ext cx="99566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 Machine Learning–Powered HR Promotion Prediction System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2255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Developed as part of </a:t>
            </a: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Teks Academy Training Institute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931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Trainer: </a:t>
            </a:r>
            <a:r>
              <a:rPr lang="en-US" sz="175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Mohd Hameed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49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Project by: </a:t>
            </a:r>
            <a:r>
              <a:rPr lang="en-US" sz="175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Ayesha Banu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1673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Objective: Showcase data-driven HR decision-making for fairer, smarter promotions.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467"/>
            <a:ext cx="9953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Powerful Tools &amp; Technology Behind It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57" y="2569845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2569845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03" y="2569845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26" y="2569845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248" y="2569845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571" y="2569845"/>
            <a:ext cx="1448872" cy="90725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41050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Core Stack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4757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Python: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Data Science backbone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93790" y="51993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Pandas, NumPy: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Data preprocessing &amp; manipulation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793790" y="56415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Scikit-learn: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Machine Learning models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793790" y="6083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XGBoost, Random Forest: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Advanced predictive models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93790" y="6525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SHAP: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Explainable AI (XAI)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7599521" y="4105037"/>
            <a:ext cx="43728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Deployment &amp; Visualization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599521" y="4757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Streamlit: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Interactive HR dashboard development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599521" y="51993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Plotly: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Dynamic visual analytics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599521" y="56415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Joblib: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Model persistence for efficient loading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130D40-CEB5-A69F-71BB-905A013FCC0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985"/>
            <a:ext cx="11515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Project Architecture: End-to-End Workflow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95" y="1804392"/>
            <a:ext cx="6968609" cy="4802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418" y="4792534"/>
            <a:ext cx="1904304" cy="25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 Collection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90" y="3569173"/>
            <a:ext cx="450956" cy="4509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8156" y="2775913"/>
            <a:ext cx="1966170" cy="25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Preprocessing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35" y="3844116"/>
            <a:ext cx="450956" cy="4509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48049" y="5383146"/>
            <a:ext cx="1904305" cy="507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721" y="4119058"/>
            <a:ext cx="450957" cy="4509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38432" y="3306773"/>
            <a:ext cx="1904305" cy="25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Training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907" y="4414294"/>
            <a:ext cx="450957" cy="4509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63886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streamlined workflow ensures robust model development, transparent insights, and an intuitive user experience for HR professionals.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53C490-FEC8-3F3D-9F9A-EA2701BC975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7210"/>
            <a:ext cx="4877038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Dataset Overview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4" y="1658779"/>
            <a:ext cx="4205049" cy="42050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2704" y="6083260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186607" y="1634371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Key Features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86607" y="219515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Demographics: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department, region, education, gender, recruitment_channel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6607" y="2575560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Experience: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no_of_trainings, age, previous_year_rating, length_of_service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86607" y="295596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Performance: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KPIs_met &gt;80%, awards_won?, avg_training_score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86607" y="3463171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Target Variable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86607" y="402395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is_promoted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(0 = Not Promoted, 1 = Promoted)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86607" y="4531162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Size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86607" y="5091946"/>
            <a:ext cx="7768590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Train: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54,808 employees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Test: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23,490 employees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90206" y="6251958"/>
            <a:ext cx="13264991" cy="828913"/>
          </a:xfrm>
          <a:prstGeom prst="roundRect">
            <a:avLst>
              <a:gd name="adj" fmla="val 988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9" y="7157442"/>
            <a:ext cx="243840" cy="19502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316593" y="6472119"/>
            <a:ext cx="1243607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rich dataset allows for comprehensive analysis and accurate promotion predictions.</a:t>
            </a:r>
            <a:endParaRPr lang="en-US" sz="15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38542B-816D-6ADB-C3A6-A76C1A1BA258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451" y="946623"/>
            <a:ext cx="12563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Feature Engineering: Unlocking Deeper Insights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67847"/>
            <a:ext cx="419635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8557" y="260794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2722006" y="27815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653075"/>
            <a:ext cx="3062049" cy="45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Age Buckets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51084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Categorizing employees into Young, Mid, and Senior groups simplifies HR interpretation.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2167847"/>
            <a:ext cx="413539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262179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27918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653075"/>
            <a:ext cx="2835235" cy="45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Tenure Buckets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74256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Classifying service length as New, Experienced, or Veteran highlights promotion by service milestones.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2167847"/>
            <a:ext cx="413539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40133" y="262179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27954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557388"/>
            <a:ext cx="3059311" cy="55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High Performance Flag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7427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Combining KPIs met &gt;80% and previous rating ≥4 creates a strong indicator for promotion.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28557" y="6105049"/>
            <a:ext cx="13042821" cy="811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These engineered features not only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simplify HR reporting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but also help our models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capture hidden patterns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and align with established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business logic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704C43-ACCE-1EFF-8C1B-FE47D941F2E3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1262"/>
            <a:ext cx="9005173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Training &amp; Outstanding Results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1762958"/>
            <a:ext cx="7705606" cy="5606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44094" y="1737003"/>
            <a:ext cx="310872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Models Tested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44094" y="2332673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Logistic Regression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44094" y="2736771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Decision Tree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44094" y="3140869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Random Forest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44094" y="3544967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4094" y="4083725"/>
            <a:ext cx="3333155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Best Performing Model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44094" y="4679394"/>
            <a:ext cx="496847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achieved an impressive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~92% Accuracy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proving highly effective at handling imbalanced classes inherent in promotion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44094" y="5881330"/>
            <a:ext cx="310872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Evaluation Metrics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44094" y="6477000"/>
            <a:ext cx="496847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 rigorously evaluated models using Accuracy, Precision, Recall, F1-score, and cross-validation for robustness.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E234E7-7CCC-3DB6-6FB9-803D68532580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788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12683" y="778073"/>
            <a:ext cx="5882640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Explainability with SHAP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12682" y="1629489"/>
            <a:ext cx="386567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CORE OF TRANSPARENCY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2683" y="2319879"/>
            <a:ext cx="4349773" cy="243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SHAP Insights: Global and Local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12683" y="2773685"/>
            <a:ext cx="6623804" cy="117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Global Explanation: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SHAP identifies the most influential factors across all predictions. For our HR model, average training score, achievement of key performance indicators (KPIs) above 80%, previous year's rating, and employee tenure emerged as the most important drivers of predictions.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2683" y="4138135"/>
            <a:ext cx="6616185" cy="1049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Local Explanation: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For each individual employee, SHAP provides a precise breakdown of how each input feature contributed to their specific prediction (e.g., why an employee was predicted to be "high potential" or "at risk").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5063" y="5554013"/>
            <a:ext cx="5371750" cy="330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Business Benefit: Trust and Clarity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2683" y="6002521"/>
            <a:ext cx="6623804" cy="96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level of detail means HR managers can fully trust the model's recommendations, understanding the clear, transparent reasoning behind every decision, moving beyond a "black box" approach.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414" y="1322644"/>
            <a:ext cx="6906956" cy="67886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1533" y="9031367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2" y="878324"/>
            <a:ext cx="5039797" cy="64798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1716" y="491252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6134576" y="587812"/>
            <a:ext cx="7893368" cy="1540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Interactive Insights Dashboard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1716" y="2334179"/>
            <a:ext cx="322480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EMPOWERING HR WITH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088856" y="2772550"/>
            <a:ext cx="7893368" cy="1361003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11716" y="2799517"/>
            <a:ext cx="714613" cy="1315283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9" name="Text 5"/>
          <p:cNvSpPr/>
          <p:nvPr/>
        </p:nvSpPr>
        <p:spPr>
          <a:xfrm>
            <a:off x="6998374" y="3067578"/>
            <a:ext cx="22627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Real-time Predictions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998374" y="3408413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Execute single or batch predictions with immediate results, streamlining decision-making for HR teams.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111716" y="4398794"/>
            <a:ext cx="7893368" cy="1361003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134575" y="4422875"/>
            <a:ext cx="714613" cy="1315283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13" name="Text 9"/>
          <p:cNvSpPr/>
          <p:nvPr/>
        </p:nvSpPr>
        <p:spPr>
          <a:xfrm>
            <a:off x="6996766" y="4604723"/>
            <a:ext cx="26966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Confidence &amp; Explanation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996766" y="4963720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Each prediction comes with a confidence score and a detailed SHAP explanation, providing full transparency on the underlying factors.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6111716" y="5965726"/>
            <a:ext cx="7893368" cy="1676062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128837" y="5990766"/>
            <a:ext cx="714613" cy="1651022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17" name="Text 13"/>
          <p:cNvSpPr/>
          <p:nvPr/>
        </p:nvSpPr>
        <p:spPr>
          <a:xfrm>
            <a:off x="6996766" y="6185122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Interactive Analytics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996765" y="6609657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Explore trends based on department, KPI achievement, education level, and other key demographics through intuitive, interactive visualizations.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B53457-C91E-F3AB-5510-EF351F4B945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015841"/>
            <a:ext cx="1003768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Transforming HR with Trust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550" y="214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LOOKING AHEAD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21395" y="2900240"/>
            <a:ext cx="2888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Our Solution Delivers: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89" y="3428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smart, fair, and explainable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HR ML 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88" y="3979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Reduced algorithmic bias in HR processes.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1395" y="4566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transparency and understanding.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126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Enhanced employee trust and engagement.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21394" y="57276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Ready for seamless integration with existing HRMS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829714"/>
            <a:ext cx="7196866" cy="63245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35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Thank You</a:t>
            </a:r>
            <a:endParaRPr lang="en-US" sz="8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34764" y="4177189"/>
            <a:ext cx="4847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843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 are excited to discuss how Explainable AI can revolutionize your HR practices.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5AFE9-19BA-0CA5-B0EE-240444CB635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538"/>
            <a:ext cx="6284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Why AI for Promotions?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4155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Promotions are among the most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critical decisions in HR management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Traditionally, they rely on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managerial judgment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which carries inherent risks of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bias and inconsistency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972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With today's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large employee datasets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manual evaluation is simply impossible to scale or maintain fairly.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2711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project leverages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Science &amp; Machine Learning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to accurately predict promotions, providing </a:t>
            </a:r>
            <a:r>
              <a:rPr lang="en-US" sz="2000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transparency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explainability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to support HR managers with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evidence-based decisions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62" y="1992630"/>
            <a:ext cx="4675108" cy="46751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D5793D-E1F5-9130-2C45-7478B31A4A5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1195507"/>
            <a:ext cx="7548801" cy="104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Problem: Bias &amp; Inconsistency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53226"/>
            <a:ext cx="7556421" cy="4080748"/>
          </a:xfrm>
          <a:prstGeom prst="roundRect">
            <a:avLst>
              <a:gd name="adj" fmla="val 23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60846"/>
            <a:ext cx="3770590" cy="2395657"/>
          </a:xfrm>
          <a:prstGeom prst="roundRect">
            <a:avLst>
              <a:gd name="adj" fmla="val 3977"/>
            </a:avLst>
          </a:prstGeom>
          <a:solidFill>
            <a:srgbClr val="E9E6FA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Subjectivity &amp; Bias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Promotion decisions often suffer from inconsistency and high risk of bias (gender, department, tenure).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572000" y="2960846"/>
            <a:ext cx="3770590" cy="2395657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960846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0" name="Text 7"/>
          <p:cNvSpPr/>
          <p:nvPr/>
        </p:nvSpPr>
        <p:spPr>
          <a:xfrm>
            <a:off x="513897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Lack of Scalability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38976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Without a structured system, manual processes are slow, error-prone, and cannot scale across large organizations.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288512" y="387512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97" y="3981450"/>
            <a:ext cx="283488" cy="35433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801410" y="5356503"/>
            <a:ext cx="7541181" cy="166985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5" name="Shape 11"/>
          <p:cNvSpPr/>
          <p:nvPr/>
        </p:nvSpPr>
        <p:spPr>
          <a:xfrm>
            <a:off x="801410" y="535650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5583317"/>
            <a:ext cx="3369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Employee Dissatisfaction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028224" y="6073735"/>
            <a:ext cx="67473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result is often reduced organizational trust in HR and increased employee dissatisfaction leading to attrition.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749"/>
            <a:ext cx="11514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Our Objectives: Fairer, Smarter Promotions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584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19375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Primary Goal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25896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Predict which employees are most likely to be promoted based on objective criteria.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828" y="35422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Sub-Goals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419433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Identify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key drivers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of promotion (training score, KPI achievement, tenure, etc.).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828" y="49994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explainable AI insights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using SHAP for transparency.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9828" y="54416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Build a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user-friendly dashboard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for HR decision-makers.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9828" y="60313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Expected Outcomes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39828" y="66834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Smarter, more equitable promotion decisions.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39828" y="712565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employee motivation and retention.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EF6141-D290-B773-5C65-0369038927BE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0126"/>
            <a:ext cx="9797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Practical Application: How HR Uses It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Capabilities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87986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Single Prediction: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Check promotion eligibility for an individual employee.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30184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Batch Predictions: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Upload a CSV for promotion likelihood across many employees.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772382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Explainability: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Understand factors influencing each decision via SHAP.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214580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Dashboard Insights: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Analyze promotion rates by department, education, KPI status, and more.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18671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Business Value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18671" y="3887986"/>
            <a:ext cx="352544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system will significantly reduce bias, enhance transparency, and foster trust, ultimately leading to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employee satisfaction and retention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F40431-A1DB-F641-CCB2-2D648D64230F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758"/>
            <a:ext cx="10346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Streamlit Application: Single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6850"/>
            <a:ext cx="6244709" cy="4699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2416850"/>
            <a:ext cx="6237089" cy="469999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12E93C-CB26-C4E0-1E79-5B807F185949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55130"/>
            <a:ext cx="6244709" cy="576961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255130"/>
            <a:ext cx="5782992" cy="57696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5E9615-43F7-F260-C353-CC337C3B2C60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658"/>
            <a:ext cx="10280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Streamlit Application: Batch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67961"/>
            <a:ext cx="5779133" cy="47802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18" y="1792723"/>
            <a:ext cx="6195298" cy="28653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18" y="4658060"/>
            <a:ext cx="6195298" cy="29504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0AD0BE-2AA2-A772-E71C-060789FB35C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1101762"/>
            <a:ext cx="4690335" cy="591222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142" y="1101763"/>
            <a:ext cx="4248164" cy="591222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6" y="1101763"/>
            <a:ext cx="4457119" cy="59122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0B91FD-07A0-C52D-DAC2-C8CCC0B7A59A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985</Words>
  <Application>Microsoft Office PowerPoint</Application>
  <PresentationFormat>Custom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Outfit Extra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Ayesha Banu</dc:creator>
  <cp:lastModifiedBy>Ayesha Banu</cp:lastModifiedBy>
  <cp:revision>3</cp:revision>
  <dcterms:created xsi:type="dcterms:W3CDTF">2025-08-27T08:32:45Z</dcterms:created>
  <dcterms:modified xsi:type="dcterms:W3CDTF">2025-08-27T09:35:17Z</dcterms:modified>
</cp:coreProperties>
</file>